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handoutMasterIdLst>
    <p:handoutMasterId r:id="rId17"/>
  </p:handoutMasterIdLst>
  <p:sldIdLst>
    <p:sldId id="256" r:id="rId2"/>
    <p:sldId id="395" r:id="rId3"/>
    <p:sldId id="400" r:id="rId4"/>
    <p:sldId id="401" r:id="rId5"/>
    <p:sldId id="402" r:id="rId6"/>
    <p:sldId id="403" r:id="rId7"/>
    <p:sldId id="406" r:id="rId8"/>
    <p:sldId id="408" r:id="rId9"/>
    <p:sldId id="410" r:id="rId10"/>
    <p:sldId id="416" r:id="rId11"/>
    <p:sldId id="415" r:id="rId12"/>
    <p:sldId id="396" r:id="rId13"/>
    <p:sldId id="398" r:id="rId14"/>
    <p:sldId id="413" r:id="rId1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05" autoAdjust="0"/>
  </p:normalViewPr>
  <p:slideViewPr>
    <p:cSldViewPr>
      <p:cViewPr varScale="1">
        <p:scale>
          <a:sx n="66" d="100"/>
          <a:sy n="66" d="100"/>
        </p:scale>
        <p:origin x="1286" y="2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9C9D0846-46E4-4280-BD2C-908404C40638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66A6194B-A6DD-4A8E-9BC1-643DEC28C4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024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1D8CACE-1FC4-4854-BCCB-CD649440E174}" type="datetimeFigureOut">
              <a:rPr lang="en-US" smtClean="0"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554AAA6-676A-4470-94DE-B45009A3FA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95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9DDB1AC-B655-43D0-8D60-ECEE1F15A103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3A61D3D1-2AF9-4A97-B2A2-0FADE33C8C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914400"/>
            <a:ext cx="7707923" cy="1371601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School Security Measures, Racial Disparities, </a:t>
            </a:r>
            <a:r>
              <a:rPr lang="en-US" sz="2800" dirty="0" smtClean="0"/>
              <a:t>Implicit </a:t>
            </a:r>
            <a:r>
              <a:rPr lang="en-US" sz="2800" dirty="0"/>
              <a:t>Racial </a:t>
            </a:r>
            <a:r>
              <a:rPr lang="en-US" sz="2800" dirty="0" smtClean="0"/>
              <a:t>Bias, and the Fourth Amendment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2646" y="3470030"/>
            <a:ext cx="6910754" cy="315937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endParaRPr lang="en-US" dirty="0" smtClean="0"/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smtClean="0"/>
              <a:t>Jason P. Nance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Professor </a:t>
            </a:r>
            <a:r>
              <a:rPr lang="en-US" dirty="0" smtClean="0"/>
              <a:t>of </a:t>
            </a:r>
            <a:r>
              <a:rPr lang="en-US" dirty="0" smtClean="0"/>
              <a:t>Law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Associate Dean for Academic Affairs</a:t>
            </a:r>
            <a:endParaRPr lang="en-US" dirty="0" smtClean="0"/>
          </a:p>
          <a:p>
            <a:pPr>
              <a:spcBef>
                <a:spcPts val="0"/>
              </a:spcBef>
            </a:pPr>
            <a:r>
              <a:rPr lang="en-US" dirty="0" smtClean="0"/>
              <a:t>The University of Florida Levin College of Law</a:t>
            </a:r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88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What can we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959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Alternative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Positive School Climate</a:t>
            </a:r>
          </a:p>
          <a:p>
            <a:r>
              <a:rPr lang="en-US" dirty="0" smtClean="0"/>
              <a:t>Positive Behavior Interventions and Supports</a:t>
            </a:r>
          </a:p>
          <a:p>
            <a:r>
              <a:rPr lang="en-US" dirty="0" smtClean="0"/>
              <a:t>Restorative Justice initiatives</a:t>
            </a:r>
          </a:p>
          <a:p>
            <a:r>
              <a:rPr lang="en-US" dirty="0" smtClean="0"/>
              <a:t>Strength of classroom activities and level of student engagement</a:t>
            </a:r>
          </a:p>
          <a:p>
            <a:r>
              <a:rPr lang="en-US" dirty="0" smtClean="0"/>
              <a:t>Social and Emotional Learning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99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Other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Governments should stop providing funds for strict security measures</a:t>
            </a:r>
          </a:p>
          <a:p>
            <a:r>
              <a:rPr lang="en-US" dirty="0" smtClean="0"/>
              <a:t>Dep’t </a:t>
            </a:r>
            <a:r>
              <a:rPr lang="en-US" dirty="0"/>
              <a:t>of Education should provide grants to </a:t>
            </a:r>
            <a:r>
              <a:rPr lang="en-US" dirty="0" smtClean="0"/>
              <a:t>better understand the effects of implicit racial bias and how to curtail it</a:t>
            </a:r>
            <a:endParaRPr lang="en-US" dirty="0"/>
          </a:p>
          <a:p>
            <a:r>
              <a:rPr lang="en-US" dirty="0" smtClean="0"/>
              <a:t>Dep’t </a:t>
            </a:r>
            <a:r>
              <a:rPr lang="en-US" dirty="0"/>
              <a:t>of Education’s Office of Civil Rights should become </a:t>
            </a:r>
            <a:r>
              <a:rPr lang="en-US" dirty="0" smtClean="0"/>
              <a:t>involved</a:t>
            </a:r>
            <a:endParaRPr lang="en-US" dirty="0"/>
          </a:p>
          <a:p>
            <a:r>
              <a:rPr lang="en-US" dirty="0"/>
              <a:t>Courts </a:t>
            </a:r>
            <a:r>
              <a:rPr lang="en-US" dirty="0" smtClean="0"/>
              <a:t>can play </a:t>
            </a:r>
            <a:r>
              <a:rPr lang="en-US" dirty="0"/>
              <a:t>a </a:t>
            </a:r>
            <a:r>
              <a:rPr lang="en-US" dirty="0" smtClean="0"/>
              <a:t>role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787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/>
              <a:t>Current Fourth Amendment Test for Suspicionless Searches of Students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The Court balances the following three factors: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(1) the scope of students’ legitimate expectation of privacy</a:t>
            </a:r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(2) the character of the intrusion </a:t>
            </a: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(3) the nature and immediacy of the government concern</a:t>
            </a:r>
          </a:p>
        </p:txBody>
      </p:sp>
    </p:spTree>
    <p:extLst>
      <p:ext uri="{BB962C8B-B14F-4D97-AF65-F5344CB8AC3E}">
        <p14:creationId xmlns:p14="http://schemas.microsoft.com/office/powerpoint/2010/main" val="16848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Proposed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(1) Rethink “students’ legitimate expectation of privacy”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(2) Rethink the concept of “intrusion”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smtClean="0"/>
              <a:t>(3) Rethink </a:t>
            </a:r>
            <a:r>
              <a:rPr lang="en-US" dirty="0" smtClean="0"/>
              <a:t>“nature and immediacy of the governmental concern”</a:t>
            </a:r>
          </a:p>
        </p:txBody>
      </p:sp>
    </p:spTree>
    <p:extLst>
      <p:ext uri="{BB962C8B-B14F-4D97-AF65-F5344CB8AC3E}">
        <p14:creationId xmlns:p14="http://schemas.microsoft.com/office/powerpoint/2010/main" val="373572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Implicit Racial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Examines metal processes outside of conscious awareness or volitional control</a:t>
            </a:r>
          </a:p>
          <a:p>
            <a:r>
              <a:rPr lang="en-US" dirty="0" smtClean="0"/>
              <a:t>It affects human feelings, thoughts, perceptions, actions, decisions, and behaviors</a:t>
            </a:r>
          </a:p>
          <a:p>
            <a:r>
              <a:rPr lang="en-US" dirty="0" smtClean="0"/>
              <a:t>System 1 v. System 2 human cognition processes</a:t>
            </a:r>
          </a:p>
          <a:p>
            <a:pPr lvl="1"/>
            <a:r>
              <a:rPr lang="en-US" dirty="0" smtClean="0"/>
              <a:t>System 2 is conscious, requires substantial working memory, is slow, reflective, deliberate, controlled, rule-based, correlated with cognitive ability</a:t>
            </a:r>
          </a:p>
          <a:p>
            <a:pPr lvl="1"/>
            <a:r>
              <a:rPr lang="en-US" dirty="0" smtClean="0"/>
              <a:t>System 1 is quick, contextualized, automatic, associative, independent of cognitive ability, and operates outside of conscious awareness</a:t>
            </a:r>
          </a:p>
          <a:p>
            <a:r>
              <a:rPr lang="en-US" dirty="0" smtClean="0"/>
              <a:t>System 1 relies on schemas (knowledge templates that help us organize objects and information into broader categories)</a:t>
            </a:r>
          </a:p>
        </p:txBody>
      </p:sp>
    </p:spTree>
    <p:extLst>
      <p:ext uri="{BB962C8B-B14F-4D97-AF65-F5344CB8AC3E}">
        <p14:creationId xmlns:p14="http://schemas.microsoft.com/office/powerpoint/2010/main" val="910916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Implicit Racial Bias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Humans categorize objects and people </a:t>
            </a:r>
            <a:r>
              <a:rPr lang="en-US" dirty="0" smtClean="0"/>
              <a:t>subconsciously (along the lines of, e.g., race, gender, age, disability)</a:t>
            </a:r>
          </a:p>
          <a:p>
            <a:r>
              <a:rPr lang="en-US" dirty="0" smtClean="0"/>
              <a:t>Subconscious categorization helps us sort and comprehend large amounts of information</a:t>
            </a:r>
          </a:p>
          <a:p>
            <a:r>
              <a:rPr lang="en-US" dirty="0" smtClean="0"/>
              <a:t>Subconscious categorization also triggers implicit attitudes and stereotypes</a:t>
            </a:r>
          </a:p>
          <a:p>
            <a:pPr lvl="2"/>
            <a:r>
              <a:rPr lang="en-US" u="sng" dirty="0" smtClean="0"/>
              <a:t>Attitudes</a:t>
            </a:r>
            <a:r>
              <a:rPr lang="en-US" dirty="0" smtClean="0"/>
              <a:t>: associations between concepts (such as a social group) and a way of thinking or feeling</a:t>
            </a:r>
          </a:p>
          <a:p>
            <a:pPr lvl="2"/>
            <a:r>
              <a:rPr lang="en-US" u="sng" dirty="0" smtClean="0"/>
              <a:t>Stereotypes</a:t>
            </a:r>
            <a:r>
              <a:rPr lang="en-US" dirty="0" smtClean="0"/>
              <a:t>: associations between concepts (such as a social group) and a trait.</a:t>
            </a:r>
          </a:p>
          <a:p>
            <a:r>
              <a:rPr lang="en-US" dirty="0" smtClean="0"/>
              <a:t>Attitudes and stereotypes are related, but distinct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362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Implicit Association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Task #1: sort black and white faces by pressing computer keys on left and right side of keyboard</a:t>
            </a:r>
          </a:p>
          <a:p>
            <a:r>
              <a:rPr lang="en-US" dirty="0" smtClean="0"/>
              <a:t>Task #2: sort pleasant and unpleasant words (agony, joy, love, nasty)</a:t>
            </a:r>
          </a:p>
          <a:p>
            <a:r>
              <a:rPr lang="en-US" dirty="0" smtClean="0"/>
              <a:t>Next two tasks are in random order.</a:t>
            </a:r>
          </a:p>
          <a:p>
            <a:r>
              <a:rPr lang="en-US" dirty="0" smtClean="0"/>
              <a:t>Task #3: press one key when participant sees a white face or a pleasant word and another key when the participant sees a black face or an unpleasant word</a:t>
            </a:r>
          </a:p>
          <a:p>
            <a:r>
              <a:rPr lang="en-US" dirty="0" smtClean="0"/>
              <a:t>Task #4: press a key when participant sees a black face or a pleasant word and other key upon seeing a white face or an unpleasant word</a:t>
            </a:r>
          </a:p>
          <a:p>
            <a:r>
              <a:rPr lang="en-US" dirty="0" smtClean="0"/>
              <a:t>The IAT measure is based on the comparative speed and accuracy of completing these tasks.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437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Implicit Association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important findings based on hundreds of thousands of people taking the IAT</a:t>
            </a:r>
          </a:p>
          <a:p>
            <a:pPr lvl="1"/>
            <a:r>
              <a:rPr lang="en-US" dirty="0" smtClean="0"/>
              <a:t>(1) almost 75% of test takers have an implicit preference for whites (including African-American test takers)</a:t>
            </a:r>
          </a:p>
          <a:p>
            <a:pPr lvl="1"/>
            <a:r>
              <a:rPr lang="en-US" dirty="0" smtClean="0"/>
              <a:t>(2) white preference predicted by the Race IAT predicts discriminatory behavior, even among people who claim to be egalitarian.</a:t>
            </a:r>
          </a:p>
          <a:p>
            <a:r>
              <a:rPr lang="en-US" dirty="0" smtClean="0"/>
              <a:t>Meta-analysis of 122 research studies that included 184 independent samples and 14,900 research subjects found substantial support for predictive validity of IAT.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70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 smtClean="0"/>
              <a:t>Empirical Studies Demonstrating the Effects of Racial Implicit 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Payne</a:t>
            </a:r>
            <a:r>
              <a:rPr lang="en-US" dirty="0" smtClean="0"/>
              <a:t> study:</a:t>
            </a:r>
          </a:p>
          <a:p>
            <a:pPr lvl="1"/>
            <a:r>
              <a:rPr lang="en-US" dirty="0" smtClean="0"/>
              <a:t>Participants primed by black faces under times conditions were more likely to falsely identify a tool as a gun than participants primed by seeing a white face.</a:t>
            </a:r>
          </a:p>
          <a:p>
            <a:r>
              <a:rPr lang="en-US" u="sng" dirty="0" err="1"/>
              <a:t>Correll</a:t>
            </a:r>
            <a:r>
              <a:rPr lang="en-US" dirty="0"/>
              <a:t> study:</a:t>
            </a:r>
          </a:p>
          <a:p>
            <a:pPr lvl="1"/>
            <a:r>
              <a:rPr lang="en-US" dirty="0"/>
              <a:t>Video game where blacks and whites appeared either holding a gun or different object (cell phone, camera, wallet, can)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under timed conditions and with financial incentives for correct responses, when target was unarmed, participants erroneously shot target more when target was black</a:t>
            </a:r>
          </a:p>
          <a:p>
            <a:r>
              <a:rPr lang="en-US" u="sng" dirty="0" err="1"/>
              <a:t>Bargh</a:t>
            </a:r>
            <a:r>
              <a:rPr lang="en-US" dirty="0"/>
              <a:t> study:</a:t>
            </a:r>
          </a:p>
          <a:p>
            <a:pPr lvl="1"/>
            <a:r>
              <a:rPr lang="en-US" dirty="0" smtClean="0"/>
              <a:t>Participants </a:t>
            </a:r>
            <a:r>
              <a:rPr lang="en-US" dirty="0"/>
              <a:t>primed with black faces were more hostile than participants primed with white faces.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570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Empirical Studies Demonstrating the Effects of Racial Implicit </a:t>
            </a:r>
            <a:r>
              <a:rPr lang="en-US" sz="3200" dirty="0" smtClean="0"/>
              <a:t>Bias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Graham</a:t>
            </a:r>
            <a:r>
              <a:rPr lang="en-US" dirty="0" smtClean="0"/>
              <a:t> study:</a:t>
            </a:r>
          </a:p>
          <a:p>
            <a:pPr lvl="1"/>
            <a:r>
              <a:rPr lang="en-US" dirty="0" smtClean="0"/>
              <a:t>Experiments assessing police officers’ reactions to stories about hypothetical youth who allegedly committed crimes.</a:t>
            </a:r>
          </a:p>
          <a:p>
            <a:pPr lvl="1"/>
            <a:r>
              <a:rPr lang="en-US" dirty="0" smtClean="0"/>
              <a:t>Police officers primed by race found offender to be more culpable, deserving of punishment, and mature.</a:t>
            </a:r>
          </a:p>
          <a:p>
            <a:r>
              <a:rPr lang="en-US" u="sng" dirty="0"/>
              <a:t>Gilliam</a:t>
            </a:r>
            <a:r>
              <a:rPr lang="en-US" dirty="0"/>
              <a:t> study:</a:t>
            </a:r>
          </a:p>
          <a:p>
            <a:pPr lvl="1"/>
            <a:r>
              <a:rPr lang="en-US" dirty="0"/>
              <a:t>One group of participants watched a news story featuring a black perpetrator of a crime and another watched the identical story except the perpetrator was white.</a:t>
            </a:r>
          </a:p>
          <a:p>
            <a:pPr lvl="1"/>
            <a:r>
              <a:rPr lang="en-US" dirty="0"/>
              <a:t>For the black perpetrator, participants more strongly supported punitive measures. </a:t>
            </a:r>
          </a:p>
          <a:p>
            <a:pPr marL="274320" lvl="1" indent="0"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807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Empirical Studies Demonstrating the Effects of Racial Implicit Bias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van den Bergh</a:t>
            </a:r>
            <a:r>
              <a:rPr lang="en-US" dirty="0" smtClean="0"/>
              <a:t> study:</a:t>
            </a:r>
          </a:p>
          <a:p>
            <a:pPr lvl="1"/>
            <a:r>
              <a:rPr lang="en-US" dirty="0" smtClean="0"/>
              <a:t>Found that teachers generally had lower academic expectations for minority students, but expectations decreased further for teachers with higher implicit racial biases.</a:t>
            </a:r>
          </a:p>
          <a:p>
            <a:pPr lvl="1"/>
            <a:r>
              <a:rPr lang="en-US" dirty="0" smtClean="0"/>
              <a:t>Teachers’ negative implicit racial biases were associated with lower academic achievement.</a:t>
            </a:r>
          </a:p>
          <a:p>
            <a:r>
              <a:rPr lang="en-US" u="sng" dirty="0" err="1"/>
              <a:t>Okonofua</a:t>
            </a:r>
            <a:r>
              <a:rPr lang="en-US" dirty="0"/>
              <a:t> study:</a:t>
            </a:r>
          </a:p>
          <a:p>
            <a:pPr lvl="1"/>
            <a:r>
              <a:rPr lang="en-US" dirty="0" smtClean="0"/>
              <a:t>Researchers </a:t>
            </a:r>
            <a:r>
              <a:rPr lang="en-US" dirty="0"/>
              <a:t>displayed to teachers a fictitious record of a student who misbehaved twice – once for insubordination and the other for class disturbance.</a:t>
            </a:r>
          </a:p>
          <a:p>
            <a:pPr lvl="1"/>
            <a:r>
              <a:rPr lang="en-US" dirty="0"/>
              <a:t>Researchers manipulated race by using stereotypically black or white names (Deshawn or Darnell) (Jake or Greg).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race of the student was associated with support for more harsh discipline and beliefs that the student was as “troublemaker.”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79709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dirty="0"/>
              <a:t>Empirical Studies Demonstrating the Effects of Racial Implicit </a:t>
            </a:r>
            <a:r>
              <a:rPr lang="en-US" sz="3200" dirty="0" smtClean="0"/>
              <a:t>Bias on “Racial Spaces”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u="sng" dirty="0" smtClean="0"/>
              <a:t>Sampson</a:t>
            </a:r>
            <a:r>
              <a:rPr lang="en-US" dirty="0" smtClean="0"/>
              <a:t> study:</a:t>
            </a:r>
          </a:p>
          <a:p>
            <a:pPr lvl="1"/>
            <a:r>
              <a:rPr lang="en-US" dirty="0" smtClean="0"/>
              <a:t>Researchers found that neighborhood’s racial compositions of African-Americans and Latinos were more powerful predictors of subjective perceptions of disorder than careful, actual observations of disorder.</a:t>
            </a:r>
          </a:p>
          <a:p>
            <a:r>
              <a:rPr lang="en-US" u="sng" dirty="0" err="1"/>
              <a:t>Quillian</a:t>
            </a:r>
            <a:r>
              <a:rPr lang="en-US" dirty="0"/>
              <a:t> study:</a:t>
            </a:r>
          </a:p>
          <a:p>
            <a:pPr lvl="1"/>
            <a:r>
              <a:rPr lang="en-US" dirty="0"/>
              <a:t>Found that neighborhood’s concentration of young, black males was one of the best predictors of perceived severity of neighborhood crime, </a:t>
            </a:r>
          </a:p>
          <a:p>
            <a:pPr lvl="1"/>
            <a:r>
              <a:rPr lang="en-US" dirty="0"/>
              <a:t>This was true even after controlling for other variables such as crime rates, victimization rates, and neighborhood deterioration factors</a:t>
            </a:r>
            <a:r>
              <a:rPr lang="en-US" dirty="0" smtClean="0"/>
              <a:t>.</a:t>
            </a:r>
          </a:p>
          <a:p>
            <a:r>
              <a:rPr lang="en-US" u="sng" dirty="0" err="1"/>
              <a:t>Correll</a:t>
            </a:r>
            <a:r>
              <a:rPr lang="en-US" dirty="0"/>
              <a:t> study:</a:t>
            </a:r>
          </a:p>
          <a:p>
            <a:pPr lvl="1"/>
            <a:r>
              <a:rPr lang="en-US" dirty="0"/>
              <a:t>Studied tendency to shoot or not to shoot African-American or white targets in a video game.</a:t>
            </a:r>
          </a:p>
          <a:p>
            <a:pPr lvl="1"/>
            <a:r>
              <a:rPr lang="en-US" dirty="0"/>
              <a:t>Discovered that implicit racial biases increased among police officers serving in urban environments with higher concentrations of black residents.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27432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07747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5771</TotalTime>
  <Words>1048</Words>
  <Application>Microsoft Office PowerPoint</Application>
  <PresentationFormat>On-screen Show (4:3)</PresentationFormat>
  <Paragraphs>95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Clarity</vt:lpstr>
      <vt:lpstr>School Security Measures, Racial Disparities, Implicit Racial Bias, and the Fourth Amendment</vt:lpstr>
      <vt:lpstr>Implicit Racial Bias</vt:lpstr>
      <vt:lpstr>Implicit Racial Bias</vt:lpstr>
      <vt:lpstr>Implicit Association Test</vt:lpstr>
      <vt:lpstr>Implicit Association Test</vt:lpstr>
      <vt:lpstr>Empirical Studies Demonstrating the Effects of Racial Implicit Bias</vt:lpstr>
      <vt:lpstr>Empirical Studies Demonstrating the Effects of Racial Implicit Bias</vt:lpstr>
      <vt:lpstr>Empirical Studies Demonstrating the Effects of Racial Implicit Bias</vt:lpstr>
      <vt:lpstr>Empirical Studies Demonstrating the Effects of Racial Implicit Bias on “Racial Spaces”</vt:lpstr>
      <vt:lpstr>What can we do?</vt:lpstr>
      <vt:lpstr>Alternative Measures</vt:lpstr>
      <vt:lpstr>Other Measures</vt:lpstr>
      <vt:lpstr>Current Fourth Amendment Test for Suspicionless Searches of Students</vt:lpstr>
      <vt:lpstr>Proposed Framework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Legal, Empirical, and Normative Assessment of Strict Security Measures in Public Schools</dc:title>
  <dc:creator>IBM USER</dc:creator>
  <cp:lastModifiedBy>Nance, Jason P.</cp:lastModifiedBy>
  <cp:revision>409</cp:revision>
  <cp:lastPrinted>2016-03-03T22:15:43Z</cp:lastPrinted>
  <dcterms:created xsi:type="dcterms:W3CDTF">2012-08-01T17:49:38Z</dcterms:created>
  <dcterms:modified xsi:type="dcterms:W3CDTF">2018-10-12T22:59:28Z</dcterms:modified>
</cp:coreProperties>
</file>